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ED86F-B560-47BD-9522-951E71C1BCB4}" type="datetimeFigureOut">
              <a:rPr lang="pl-PL" smtClean="0"/>
              <a:pPr/>
              <a:t>18.01.2024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B327-68BC-4234-82D3-A60BBAE1A93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600" dirty="0" smtClean="0"/>
              <a:t>POLITYKA OCHRONY DZIECI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Szkolenie RP SP 1  im. Noblistów Polskich  w Olsztynku</a:t>
            </a:r>
          </a:p>
          <a:p>
            <a:r>
              <a:rPr lang="pl-PL" dirty="0" smtClean="0"/>
              <a:t>w dn. 16.01.2024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-5015680"/>
            <a:ext cx="8079584" cy="104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Od 15 lutego 2024 roku w związku z wejściem w życie przepisów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ustawy z dnia 28 lipca 2023 r. o zmianie ustawy – Kodeks rodzinny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opiekuńczy oraz niektórych innych ustaw (Dz. U. poz. 1606),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którą zmieniono ustawę z dnia 13 maja 2016 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 przeciwdziałaniu zagrożeniom przestępczością na tle seksualnym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t.j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Dz.U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z 2023 r., poz. 1304 z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późn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zm.), która od wskazanej daty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będzie nosiła nazwę: Ustawa o przeciwdziałaniu zagrożeniom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przestępczością na tle seksualnym i ochronie małoletnich,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poza obowiązkiem sprawdzenia osoby w Rejestrze Sprawców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Przestępstw na Tle Seksualnym – organizacje/instytucje będą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zobowiązane do weryfikowania niekaralności swoich pracowników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współpracowników).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² Dotyczy organizacji/instytucji, które zgodnie z przepisami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obowiązującego prawa realizują procedurę „Niebieskiej karty”: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jednostek organizacyjnych pomocy społecznej, gminnych komisji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rozwiązywania problemów alkoholowych, policji, oświaty i ochrony zdrowia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 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STANDARDY OCHRONY 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Ustawa </a:t>
            </a:r>
            <a:r>
              <a:rPr lang="pl-PL" dirty="0"/>
              <a:t>z dnia 28 lipca 2023 r. o zmianie ustawy – Kodeks rodzinny i opiekuńczy oraz niektórych innych ustaw (tzw. Ustawa o ochronie małoletnich) wprowadza nowe instrumenty ochrony praw dzieci. M.in. nakłada na podmioty pracujące z dziećmi, </a:t>
            </a:r>
            <a:r>
              <a:rPr lang="pl-PL" dirty="0" smtClean="0"/>
              <a:t>obowiązek posiadania</a:t>
            </a:r>
            <a:r>
              <a:rPr lang="pl-PL" dirty="0"/>
              <a:t> </a:t>
            </a:r>
            <a:r>
              <a:rPr lang="pl-PL" b="1" dirty="0"/>
              <a:t>standardów ochrony małoletnich </a:t>
            </a:r>
            <a:r>
              <a:rPr lang="pl-PL" dirty="0"/>
              <a:t>(zwanych inaczej </a:t>
            </a:r>
            <a:r>
              <a:rPr lang="pl-PL" b="1" dirty="0"/>
              <a:t>standardami ochrony dzieci</a:t>
            </a:r>
            <a:r>
              <a:rPr lang="pl-PL" dirty="0"/>
              <a:t>). Instytucje i placówki będą zobowiązane do wprowadzenia standardów od </a:t>
            </a:r>
            <a:r>
              <a:rPr lang="pl-PL" b="1" dirty="0"/>
              <a:t>15 lutego 2024 r. 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/>
              <a:t/>
            </a:r>
            <a:br>
              <a:rPr lang="pl-PL" sz="2200" b="1" dirty="0"/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/>
              <a:t/>
            </a:r>
            <a:br>
              <a:rPr lang="pl-PL" sz="2200" b="1" dirty="0"/>
            </a:br>
            <a:r>
              <a:rPr lang="pl-PL" sz="2700" b="1" dirty="0" smtClean="0"/>
              <a:t>Standardy ochrony dzieci przed krzywdzeniem to zbiór zasad, które pomagają tworzyć bezpieczne i przyjazne środowisko w szkołach, przedszkolach i innych placówkach działających na rzecz dzieci. W placówce, która spełnia standardy ochrony dzieci: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/>
              <a:t> </a:t>
            </a:r>
          </a:p>
          <a:p>
            <a:r>
              <a:rPr lang="pl-PL" sz="3400" dirty="0"/>
              <a:t>nie pracują osoby mogące zagrażać bezpieczeństwu dziecka,</a:t>
            </a:r>
          </a:p>
          <a:p>
            <a:r>
              <a:rPr lang="pl-PL" sz="3400" dirty="0"/>
              <a:t>wszyscy pracownicy wiedzą, jak rozpoznawać symptomy krzywdzenia dziecka oraz jak podejmować interwencję w przypadku podejrzenia, że dziecko jest ofiarą przemocy - w placówce lub w rodzinie,</a:t>
            </a:r>
          </a:p>
          <a:p>
            <a:r>
              <a:rPr lang="pl-PL" sz="3400" dirty="0"/>
              <a:t>wszystkie dzieci dowiadują się, jak unikać zagrożeń w kontaktach z dorosłymi i rówieśnikami - w realnym świecie oraz w </a:t>
            </a:r>
            <a:r>
              <a:rPr lang="pl-PL" sz="3400" dirty="0" smtClean="0"/>
              <a:t>Internecie</a:t>
            </a:r>
            <a:r>
              <a:rPr lang="pl-PL" sz="3400" dirty="0"/>
              <a:t>,</a:t>
            </a:r>
          </a:p>
          <a:p>
            <a:r>
              <a:rPr lang="pl-PL" sz="3400" dirty="0"/>
              <a:t>wszystkie dzieci mają stały dostęp do informacji, gdzie szukać pomocy w trudnych sytuacjach życiowych,</a:t>
            </a:r>
          </a:p>
          <a:p>
            <a:r>
              <a:rPr lang="pl-PL" sz="3400" dirty="0"/>
              <a:t>rodzice dowiadują się, jak wychowywać dziecko bez przemocy i uczyć je zasad bezpieczeństwa.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/>
              <a:t>Standard I. POLITYKA: Organizacja/instytucja ustanowiła i wprowadziła w życie Politykę ochrony dzieci przed krzywdzeniem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/>
              <a:t>a</a:t>
            </a:r>
            <a:r>
              <a:rPr lang="pl-PL" sz="1800" dirty="0"/>
              <a:t>.     Polityka dotyczy całego personelu (pracowników, współpracowników, stażystów i wolontariuszy – na wszystkich szczeblach organizacji).  </a:t>
            </a:r>
          </a:p>
          <a:p>
            <a:pPr>
              <a:buNone/>
            </a:pPr>
            <a:r>
              <a:rPr lang="pl-PL" sz="1800" dirty="0"/>
              <a:t>b.     Organ zarządzający organizacją/instytucją zatwierdził Politykę, a za jej wdrażanie i nadzorowanie odpowiada kierownictwo organizacji/instytucji.  </a:t>
            </a:r>
          </a:p>
          <a:p>
            <a:pPr>
              <a:buNone/>
            </a:pPr>
            <a:r>
              <a:rPr lang="pl-PL" sz="1800" dirty="0"/>
              <a:t>c.      Kierownictwo organizacji wyznaczyło osobę odpowiedzialną za monitoring realizacji Polityki</a:t>
            </a:r>
            <a:r>
              <a:rPr lang="pl-PL" sz="1800" dirty="0" smtClean="0"/>
              <a:t>. </a:t>
            </a:r>
            <a:endParaRPr lang="pl-PL" sz="1800" dirty="0"/>
          </a:p>
          <a:p>
            <a:pPr>
              <a:buNone/>
            </a:pPr>
            <a:r>
              <a:rPr lang="pl-PL" sz="1800" dirty="0"/>
              <a:t>d.     Polityka ochrony dzieci jasno i kompleksowo określa:  </a:t>
            </a:r>
          </a:p>
          <a:p>
            <a:pPr>
              <a:buNone/>
            </a:pPr>
            <a:r>
              <a:rPr lang="pl-PL" sz="1800" dirty="0"/>
              <a:t>·        zasady bezpiecznej rekrutacji personelu  </a:t>
            </a:r>
          </a:p>
          <a:p>
            <a:pPr>
              <a:buNone/>
            </a:pPr>
            <a:r>
              <a:rPr lang="pl-PL" sz="1800" dirty="0"/>
              <a:t>·        sposób reagowania w organizacji/instytucji na przypadki podejrzenia, że dziecko doświadcza krzywdzenia i zasady prowadzenia rejestru interwencji</a:t>
            </a:r>
          </a:p>
          <a:p>
            <a:pPr>
              <a:buNone/>
            </a:pPr>
            <a:r>
              <a:rPr lang="pl-PL" sz="1800" dirty="0"/>
              <a:t>·        zasady bezpiecznych relacji personel-dziecko i </a:t>
            </a:r>
            <a:r>
              <a:rPr lang="pl-PL" sz="1800" dirty="0" smtClean="0"/>
              <a:t>dziecko – dziecko </a:t>
            </a:r>
            <a:r>
              <a:rPr lang="pl-PL" sz="1800" dirty="0"/>
              <a:t> </a:t>
            </a:r>
          </a:p>
          <a:p>
            <a:pPr>
              <a:buNone/>
            </a:pPr>
            <a:r>
              <a:rPr lang="pl-PL" sz="1800" dirty="0"/>
              <a:t>·        zasady bezpiecznego korzystania z </a:t>
            </a:r>
            <a:r>
              <a:rPr lang="pl-PL" sz="1800" dirty="0" smtClean="0"/>
              <a:t>Internetu </a:t>
            </a:r>
            <a:r>
              <a:rPr lang="pl-PL" sz="1800" dirty="0"/>
              <a:t>i mediów elektronicznych  </a:t>
            </a:r>
          </a:p>
          <a:p>
            <a:pPr>
              <a:buNone/>
            </a:pPr>
            <a:r>
              <a:rPr lang="pl-PL" sz="1800" dirty="0"/>
              <a:t>·        zasady ochrony wizerunku i danych osobowych dzieci  </a:t>
            </a:r>
          </a:p>
          <a:p>
            <a:pPr>
              <a:buNone/>
            </a:pPr>
            <a:r>
              <a:rPr lang="pl-PL" sz="1800" dirty="0"/>
              <a:t>e.     Polityka jest opublikowana i szeroko promowana wśród całego personelu, rodziców i dzieci, a poszczególne grupy są z nią aktywnie zapoznawane poprzez działania edukacyjne i informacyjne.  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Standard II. PERSONEL: Organizacja/instytucja monitoruje, edukuje i angażuje swoich pracowników w celu zapobiegania krzywdzeniu dzieci.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pl-PL" dirty="0"/>
          </a:p>
          <a:p>
            <a:pPr marL="514350" indent="-514350">
              <a:buNone/>
            </a:pPr>
            <a:r>
              <a:rPr lang="pl-PL" sz="7200" dirty="0" smtClean="0"/>
              <a:t>Standardy </a:t>
            </a:r>
            <a:r>
              <a:rPr lang="pl-PL" sz="7200" dirty="0"/>
              <a:t>podstawowe: </a:t>
            </a:r>
          </a:p>
          <a:p>
            <a:pPr marL="514350" indent="-514350">
              <a:buNone/>
            </a:pPr>
            <a:r>
              <a:rPr lang="pl-PL" sz="7200" dirty="0"/>
              <a:t>a.     W ramach rekrutacji członków personelu pracujących z dziećmi prowadzona jest ocena przygotowania kandydatów do pracy z dziećmi oraz sprawdzane są ich referencje.</a:t>
            </a:r>
            <a:br>
              <a:rPr lang="pl-PL" sz="7200" dirty="0"/>
            </a:br>
            <a:r>
              <a:rPr lang="pl-PL" sz="7200" dirty="0"/>
              <a:t>b.     Organizacja/instytucja uzyskała o każdym członku personelu dane z Rejestru Sprawców Przestępstw na Tle Seksualnym oraz informacje z Krajowego Rejestru Karnego i rejestrów karalności państw trzecich w zakresie określonych przestępstw (lub odpowiadających im czynów zabronionych w przepisach prawa obcego) lub w przypadkach prawem wskazanych oświadczenia o </a:t>
            </a:r>
            <a:r>
              <a:rPr lang="pl-PL" sz="7200" dirty="0" smtClean="0"/>
              <a:t>niekaralności.</a:t>
            </a:r>
            <a:endParaRPr lang="pl-PL" sz="7200" dirty="0"/>
          </a:p>
          <a:p>
            <a:pPr marL="514350" indent="-514350">
              <a:buNone/>
            </a:pPr>
            <a:r>
              <a:rPr lang="pl-PL" sz="7200" dirty="0"/>
              <a:t>c.      Określone są zasady bezpiecznych relacji całego personelu organizacji/instytucji z dziećmi, wskazujące, jakie zachowania w organizacji są niedozwolone, a jakie pożądane w kontakcie z dzieckiem.  </a:t>
            </a:r>
          </a:p>
          <a:p>
            <a:pPr marL="514350" indent="-514350">
              <a:buNone/>
            </a:pPr>
            <a:r>
              <a:rPr lang="pl-PL" sz="7200" dirty="0"/>
              <a:t>d.     Organizacja/instytucja zapewnia swoim pracownikom podstawową edukację na temat ochrony dzieci przed krzywdzeniem i pomocy dzieciom w sytuacjach zagrożenia, w zakresie:  </a:t>
            </a:r>
          </a:p>
          <a:p>
            <a:pPr marL="514350" indent="-514350">
              <a:buNone/>
            </a:pPr>
            <a:r>
              <a:rPr lang="pl-PL" sz="7200" dirty="0"/>
              <a:t>·        rozpoznawania symptomów krzywdzenia dzieci  </a:t>
            </a:r>
          </a:p>
          <a:p>
            <a:pPr marL="514350" indent="-514350">
              <a:buNone/>
            </a:pPr>
            <a:r>
              <a:rPr lang="pl-PL" sz="7200" dirty="0"/>
              <a:t>·        procedur interwencji w przypadku podejrzeń krzywdzenia  </a:t>
            </a:r>
          </a:p>
          <a:p>
            <a:pPr marL="514350" indent="-514350">
              <a:buNone/>
            </a:pPr>
            <a:r>
              <a:rPr lang="pl-PL" sz="7200" dirty="0"/>
              <a:t>·        odpowiedzialności prawnej pracowników placówki, zobowiązanych do podejmowania interwencji  </a:t>
            </a:r>
          </a:p>
          <a:p>
            <a:pPr marL="514350" indent="-514350">
              <a:buNone/>
            </a:pPr>
            <a:r>
              <a:rPr lang="pl-PL" sz="7200" dirty="0"/>
              <a:t>·        procedury „Niebieskie </a:t>
            </a:r>
            <a:r>
              <a:rPr lang="pl-PL" sz="7200" dirty="0" err="1"/>
              <a:t>Karty”²</a:t>
            </a:r>
            <a:r>
              <a:rPr lang="pl-PL" sz="7200" dirty="0"/>
              <a:t>.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Standard III. PROCEDURY: w organizacji/instytucji funkcjonują procedury zgłaszania podejrzenia oraz podejmowania interwencji w sytuacji zagrożenia bezpieczeństwa dziecka.</a:t>
            </a:r>
            <a:br>
              <a:rPr lang="pl-PL" sz="2400" b="1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/>
          </a:p>
          <a:p>
            <a:pPr>
              <a:buNone/>
            </a:pPr>
            <a:r>
              <a:rPr lang="pl-PL" dirty="0" smtClean="0"/>
              <a:t>a</a:t>
            </a:r>
            <a:r>
              <a:rPr lang="pl-PL" dirty="0"/>
              <a:t>.     Organizacja/ instytucja wypracowała procedury, które określają krok po kroku, jakie działanie należy podjąć w sytuacji krzywdzenia dziecka lub zagrożenia jego bezpieczeństwa ze strony personelu organizacji, członków rodziny, rówieśników i osób obcych.  </a:t>
            </a:r>
          </a:p>
          <a:p>
            <a:pPr>
              <a:buNone/>
            </a:pPr>
            <a:r>
              <a:rPr lang="pl-PL" dirty="0"/>
              <a:t>b.     Organizacja/ instytucja dysponuje danymi kontaktowymi lokalnych instytucji i organizacji, które zajmują się interwencja i pomocą w sytuacjach krzywdzenia dzieci (policja, sąd rodzinny, centrum interwencji kryzysowej, ośrodek pomocy społecznej, placówki ochrony zdrowia) oraz zapewnia do nich dostęp wszystkim pracownikom.   </a:t>
            </a:r>
          </a:p>
          <a:p>
            <a:pPr>
              <a:buNone/>
            </a:pPr>
            <a:r>
              <a:rPr lang="pl-PL" dirty="0"/>
              <a:t>c.      W organizacji/instytucji wyeksponowane są informacje dla dzieci na temat możliwości uzyskania pomocy w trudnej sytuacji, w tym numery bezpłatnych telefonów zaufania dla dzieci i młodzieży. 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Standard IV. MONITORING: Organizacja/instytucja monitoruje i okresowo weryfikuje zgodność prowadzonych działań z przyjętymi standardami ochrony dzieci.</a:t>
            </a:r>
            <a:br>
              <a:rPr lang="pl-PL" sz="2400" b="1" dirty="0" smtClean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Standardy </a:t>
            </a:r>
            <a:r>
              <a:rPr lang="pl-PL" dirty="0"/>
              <a:t>podstawowe:</a:t>
            </a:r>
          </a:p>
          <a:p>
            <a:pPr>
              <a:buNone/>
            </a:pPr>
            <a:r>
              <a:rPr lang="pl-PL" dirty="0"/>
              <a:t>a.     Przyjęta polityka ochrony dzieci jest weryfikowana - przynajmniej raz w roku, ze szczególnym uwzględnieniem analizy sytuacji związanych z wystąpieniem zagrożenia bezpieczeństwa dzieci.  </a:t>
            </a:r>
          </a:p>
          <a:p>
            <a:pPr>
              <a:buNone/>
            </a:pPr>
            <a:r>
              <a:rPr lang="pl-PL" dirty="0"/>
              <a:t>Standardy uzupełniające: </a:t>
            </a:r>
          </a:p>
          <a:p>
            <a:pPr>
              <a:buNone/>
            </a:pPr>
            <a:r>
              <a:rPr lang="pl-PL" dirty="0"/>
              <a:t>b.      W ramach weryfikacji polityki organizacja/instytucja konsultuje się z dziećmi i ich rodzicami/opiekunami. 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Anna Piotrowska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6514</TotalTime>
  <Words>260</Words>
  <Application>Microsoft Office PowerPoint</Application>
  <PresentationFormat>Pokaz na ekranie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POLITYKA OCHRONY DZIECI</vt:lpstr>
      <vt:lpstr>Slajd 2</vt:lpstr>
      <vt:lpstr>STANDARDY OCHRONY DZIECI</vt:lpstr>
      <vt:lpstr>    Standardy ochrony dzieci przed krzywdzeniem to zbiór zasad, które pomagają tworzyć bezpieczne i przyjazne środowisko w szkołach, przedszkolach i innych placówkach działających na rzecz dzieci. W placówce, która spełnia standardy ochrony dzieci:   </vt:lpstr>
      <vt:lpstr>Standard I. POLITYKA: Organizacja/instytucja ustanowiła i wprowadziła w życie Politykę ochrony dzieci przed krzywdzeniem</vt:lpstr>
      <vt:lpstr> Standard II. PERSONEL: Organizacja/instytucja monitoruje, edukuje i angażuje swoich pracowników w celu zapobiegania krzywdzeniu dzieci. </vt:lpstr>
      <vt:lpstr> Standard III. PROCEDURY: w organizacji/instytucji funkcjonują procedury zgłaszania podejrzenia oraz podejmowania interwencji w sytuacji zagrożenia bezpieczeństwa dziecka. </vt:lpstr>
      <vt:lpstr> Standard IV. MONITORING: Organizacja/instytucja monitoruje i okresowo weryfikuje zgodność prowadzonych działań z przyjętymi standardami ochrony dzieci. 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OCHRONY DZIECI</dc:title>
  <dc:creator>Admin</dc:creator>
  <cp:lastModifiedBy>Admin</cp:lastModifiedBy>
  <cp:revision>15</cp:revision>
  <dcterms:created xsi:type="dcterms:W3CDTF">2024-01-07T06:09:10Z</dcterms:created>
  <dcterms:modified xsi:type="dcterms:W3CDTF">2024-01-18T10:29:28Z</dcterms:modified>
</cp:coreProperties>
</file>